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58" r:id="rId1"/>
  </p:sldMasterIdLst>
  <p:notesMasterIdLst>
    <p:notesMasterId r:id="rId13"/>
  </p:notesMasterIdLst>
  <p:sldIdLst>
    <p:sldId id="256" r:id="rId2"/>
    <p:sldId id="257" r:id="rId3"/>
    <p:sldId id="258" r:id="rId4"/>
    <p:sldId id="262" r:id="rId5"/>
    <p:sldId id="259" r:id="rId6"/>
    <p:sldId id="264" r:id="rId7"/>
    <p:sldId id="265" r:id="rId8"/>
    <p:sldId id="266" r:id="rId9"/>
    <p:sldId id="260" r:id="rId10"/>
    <p:sldId id="263" r:id="rId11"/>
    <p:sldId id="261" r:id="rId12"/>
  </p:sldIdLst>
  <p:sldSz cx="14630400" cy="8229600"/>
  <p:notesSz cx="8229600" cy="1463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35788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569444" y="1521276"/>
            <a:ext cx="11491514" cy="516954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737361" y="1693938"/>
            <a:ext cx="11155680" cy="4841724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6163056" y="1521276"/>
            <a:ext cx="2304288" cy="87782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6300216" y="1521277"/>
            <a:ext cx="2029968" cy="774354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4050" y="2509516"/>
            <a:ext cx="10882303" cy="310896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8640" b="0" kern="1200" cap="all" spc="-12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4520" y="5618475"/>
            <a:ext cx="10885018" cy="54864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920" spc="96" baseline="0">
                <a:solidFill>
                  <a:schemeClr val="tx1"/>
                </a:solidFill>
              </a:defRPr>
            </a:lvl1pPr>
            <a:lvl2pPr marL="548640" indent="0" algn="ctr">
              <a:buNone/>
              <a:defRPr sz="1920"/>
            </a:lvl2pPr>
            <a:lvl3pPr marL="1097280" indent="0" algn="ctr">
              <a:buNone/>
              <a:defRPr sz="192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6382512" y="1609506"/>
            <a:ext cx="1865376" cy="632656"/>
          </a:xfrm>
        </p:spPr>
        <p:txBody>
          <a:bodyPr/>
          <a:lstStyle>
            <a:lvl1pPr algn="ctr">
              <a:defRPr sz="156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5923F103-BC34-4FE4-A40E-EDDEECFDA5D0}" type="datetimeFigureOut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744675" y="6253272"/>
            <a:ext cx="7086600" cy="27432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10328304" y="6254496"/>
            <a:ext cx="2534257" cy="27432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7603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23281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789920" y="914400"/>
            <a:ext cx="2834640" cy="63093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914400"/>
            <a:ext cx="9692640" cy="630936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79A6-0FD0-4734-A311-86BFCA472E6E}" type="datetimeFigureOut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64037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1371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5/8/2025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07319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569444" y="1521276"/>
            <a:ext cx="11491514" cy="516954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737360" y="1693938"/>
            <a:ext cx="11155680" cy="4841724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6163056" y="1521276"/>
            <a:ext cx="2304288" cy="87782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6300216" y="1521277"/>
            <a:ext cx="2029968" cy="774354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6347" y="2513171"/>
            <a:ext cx="10885018" cy="310530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8640" kern="1200" cap="all" spc="-12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6349" y="5618474"/>
            <a:ext cx="10885018" cy="548640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>
                <a:solidFill>
                  <a:schemeClr val="tx1"/>
                </a:solidFill>
                <a:effectLst/>
              </a:defRPr>
            </a:lvl1pPr>
            <a:lvl2pPr marL="5486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386170" y="1613403"/>
            <a:ext cx="1865376" cy="636422"/>
          </a:xfrm>
        </p:spPr>
        <p:txBody>
          <a:bodyPr/>
          <a:lstStyle>
            <a:lvl1pPr algn="ctr">
              <a:defRPr lang="en-US" sz="156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F34E6425-0181-43F2-84FC-787E803FD2F8}" type="datetimeFigureOut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44264" y="6253272"/>
            <a:ext cx="7088429" cy="27432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25405" y="6253272"/>
            <a:ext cx="2534717" cy="27432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2451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523744"/>
            <a:ext cx="5705856" cy="4498848"/>
          </a:xfrm>
        </p:spPr>
        <p:txBody>
          <a:bodyPr/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44384" y="2523744"/>
            <a:ext cx="5705856" cy="4498848"/>
          </a:xfrm>
        </p:spPr>
        <p:txBody>
          <a:bodyPr/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46383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3818" y="2489201"/>
            <a:ext cx="5705856" cy="768096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2280" b="0">
                <a:solidFill>
                  <a:schemeClr val="tx2"/>
                </a:solidFill>
                <a:latin typeface="+mn-lt"/>
              </a:defRPr>
            </a:lvl1pPr>
            <a:lvl2pPr marL="548640" indent="0">
              <a:buNone/>
              <a:defRPr sz="228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3818" y="3307078"/>
            <a:ext cx="5705856" cy="3840480"/>
          </a:xfrm>
        </p:spPr>
        <p:txBody>
          <a:bodyPr/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48042" y="2489201"/>
            <a:ext cx="5705856" cy="768096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2280" b="0">
                <a:solidFill>
                  <a:schemeClr val="tx2"/>
                </a:solidFill>
              </a:defRPr>
            </a:lvl1pPr>
            <a:lvl2pPr marL="548640" indent="0">
              <a:buNone/>
              <a:defRPr sz="228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48042" y="3307897"/>
            <a:ext cx="5705856" cy="3840480"/>
          </a:xfrm>
        </p:spPr>
        <p:txBody>
          <a:bodyPr/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5/8/2025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47206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54096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5/8/2025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65529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94635" y="285293"/>
            <a:ext cx="10237622" cy="765901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824463" y="285293"/>
            <a:ext cx="3511296" cy="76590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5680" y="728870"/>
            <a:ext cx="2916936" cy="1975104"/>
          </a:xfrm>
        </p:spPr>
        <p:txBody>
          <a:bodyPr anchor="b">
            <a:normAutofit/>
          </a:bodyPr>
          <a:lstStyle>
            <a:lvl1pPr algn="l" defTabSz="10972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36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731520"/>
            <a:ext cx="9326880" cy="6400800"/>
          </a:xfrm>
        </p:spPr>
        <p:txBody>
          <a:bodyPr/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0" y="2743200"/>
            <a:ext cx="2916936" cy="420624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960"/>
              </a:spcBef>
              <a:buNone/>
              <a:defRPr sz="1680">
                <a:solidFill>
                  <a:srgbClr val="FFFFFF"/>
                </a:solidFill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5/8/2025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2472412" y="7467602"/>
            <a:ext cx="1755648" cy="32918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989055" y="449885"/>
            <a:ext cx="3182112" cy="7329830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2335300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824463" y="285293"/>
            <a:ext cx="3511296" cy="76590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5680" y="724205"/>
            <a:ext cx="2918765" cy="1975104"/>
          </a:xfrm>
        </p:spPr>
        <p:txBody>
          <a:bodyPr anchor="b">
            <a:noAutofit/>
          </a:bodyPr>
          <a:lstStyle>
            <a:lvl1pPr algn="l">
              <a:defRPr sz="336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4319" y="285293"/>
            <a:ext cx="10237622" cy="7659014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0" y="2743200"/>
            <a:ext cx="2918765" cy="420258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960"/>
              </a:spcBef>
              <a:buNone/>
              <a:defRPr sz="1680">
                <a:solidFill>
                  <a:srgbClr val="FFFFFF"/>
                </a:solidFill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35E72C73-2D91-4E12-BA25-F0AA0C03599B}" type="datetimeFigureOut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1097280" rtl="0" eaLnBrk="1" latinLnBrk="0" hangingPunct="1">
              <a:defRPr lang="en-US" sz="12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476074" y="7472477"/>
            <a:ext cx="1755648" cy="32918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989055" y="449885"/>
            <a:ext cx="3182112" cy="7329830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31909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1635" y="285293"/>
            <a:ext cx="14067130" cy="7659014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80160" y="771113"/>
            <a:ext cx="12070080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523744"/>
            <a:ext cx="12070080" cy="47183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29184" y="7569206"/>
            <a:ext cx="3291840" cy="3291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87952" y="7569206"/>
            <a:ext cx="6254496" cy="3291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563856" y="7569206"/>
            <a:ext cx="1755648" cy="3291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896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  <p:sldLayoutId id="2147484065" r:id="rId7"/>
    <p:sldLayoutId id="2147484066" r:id="rId8"/>
    <p:sldLayoutId id="2147484067" r:id="rId9"/>
    <p:sldLayoutId id="2147484068" r:id="rId10"/>
    <p:sldLayoutId id="2147484069" r:id="rId11"/>
    <p:sldLayoutId id="2147484070" r:id="rId12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lang="en-US" sz="576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219456" indent="-219456" algn="l" defTabSz="1097280" rtl="0" eaLnBrk="1" latinLnBrk="0" hangingPunct="1">
        <a:lnSpc>
          <a:spcPct val="100000"/>
        </a:lnSpc>
        <a:spcBef>
          <a:spcPts val="108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19456" algn="l" defTabSz="1097280" rtl="0" eaLnBrk="1" latinLnBrk="0" hangingPunct="1">
        <a:lnSpc>
          <a:spcPct val="100000"/>
        </a:lnSpc>
        <a:spcBef>
          <a:spcPts val="6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877824" indent="-219456" algn="l" defTabSz="1097280" rtl="0" eaLnBrk="1" latinLnBrk="0" hangingPunct="1">
        <a:lnSpc>
          <a:spcPct val="100000"/>
        </a:lnSpc>
        <a:spcBef>
          <a:spcPts val="6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80" kern="1200">
          <a:solidFill>
            <a:schemeClr val="tx1"/>
          </a:solidFill>
          <a:latin typeface="+mn-lt"/>
          <a:ea typeface="+mn-ea"/>
          <a:cs typeface="+mn-cs"/>
        </a:defRPr>
      </a:lvl3pPr>
      <a:lvl4pPr marL="1207008" indent="-219456" algn="l" defTabSz="1097280" rtl="0" eaLnBrk="1" latinLnBrk="0" hangingPunct="1">
        <a:lnSpc>
          <a:spcPct val="100000"/>
        </a:lnSpc>
        <a:spcBef>
          <a:spcPts val="6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80" kern="1200">
          <a:solidFill>
            <a:schemeClr val="tx1"/>
          </a:solidFill>
          <a:latin typeface="+mn-lt"/>
          <a:ea typeface="+mn-ea"/>
          <a:cs typeface="+mn-cs"/>
        </a:defRPr>
      </a:lvl4pPr>
      <a:lvl5pPr marL="1536192" indent="-219456" algn="l" defTabSz="1097280" rtl="0" eaLnBrk="1" latinLnBrk="0" hangingPunct="1">
        <a:lnSpc>
          <a:spcPct val="100000"/>
        </a:lnSpc>
        <a:spcBef>
          <a:spcPts val="6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80" kern="1200">
          <a:solidFill>
            <a:schemeClr val="tx1"/>
          </a:solidFill>
          <a:latin typeface="+mn-lt"/>
          <a:ea typeface="+mn-ea"/>
          <a:cs typeface="+mn-cs"/>
        </a:defRPr>
      </a:lvl5pPr>
      <a:lvl6pPr marL="1920000" indent="-274320" algn="l" defTabSz="1097280" rtl="0" eaLnBrk="1" latinLnBrk="0" hangingPunct="1">
        <a:lnSpc>
          <a:spcPct val="100000"/>
        </a:lnSpc>
        <a:spcBef>
          <a:spcPts val="6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80" kern="1200">
          <a:solidFill>
            <a:schemeClr val="tx1"/>
          </a:solidFill>
          <a:latin typeface="+mn-lt"/>
          <a:ea typeface="+mn-ea"/>
          <a:cs typeface="+mn-cs"/>
        </a:defRPr>
      </a:lvl6pPr>
      <a:lvl7pPr marL="2280000" indent="-274320" algn="l" defTabSz="1097280" rtl="0" eaLnBrk="1" latinLnBrk="0" hangingPunct="1">
        <a:lnSpc>
          <a:spcPct val="100000"/>
        </a:lnSpc>
        <a:spcBef>
          <a:spcPts val="6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80" kern="1200">
          <a:solidFill>
            <a:schemeClr val="tx1"/>
          </a:solidFill>
          <a:latin typeface="+mn-lt"/>
          <a:ea typeface="+mn-ea"/>
          <a:cs typeface="+mn-cs"/>
        </a:defRPr>
      </a:lvl7pPr>
      <a:lvl8pPr marL="2640000" indent="-274320" algn="l" defTabSz="1097280" rtl="0" eaLnBrk="1" latinLnBrk="0" hangingPunct="1">
        <a:lnSpc>
          <a:spcPct val="100000"/>
        </a:lnSpc>
        <a:spcBef>
          <a:spcPts val="6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80" kern="1200">
          <a:solidFill>
            <a:schemeClr val="tx1"/>
          </a:solidFill>
          <a:latin typeface="+mn-lt"/>
          <a:ea typeface="+mn-ea"/>
          <a:cs typeface="+mn-cs"/>
        </a:defRPr>
      </a:lvl8pPr>
      <a:lvl9pPr marL="3000000" indent="-274320" algn="l" defTabSz="1097280" rtl="0" eaLnBrk="1" latinLnBrk="0" hangingPunct="1">
        <a:lnSpc>
          <a:spcPct val="100000"/>
        </a:lnSpc>
        <a:spcBef>
          <a:spcPts val="6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figshare.com/articles/dataset/Ear_imagery_database/11886630?file=21793293" TargetMode="External"/><Relationship Id="rId2" Type="http://schemas.openxmlformats.org/officeDocument/2006/relationships/hyperlink" Target="https://datasetsearch.research.google.com/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github.com/SarthakGarg19/OTOMYCOSIS/blob/master/images/otomycosis.jpg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0758"/>
            <a:ext cx="14630400" cy="8229600"/>
          </a:xfrm>
          <a:prstGeom prst="rect">
            <a:avLst/>
          </a:prstGeom>
          <a:solidFill>
            <a:schemeClr val="bg1">
              <a:lumMod val="75000"/>
            </a:schemeClr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793790" y="1856542"/>
            <a:ext cx="7825502" cy="9782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702"/>
              </a:lnSpc>
              <a:buNone/>
            </a:pPr>
            <a:r>
              <a:rPr lang="en-US" sz="9600" b="1" dirty="0">
                <a:solidFill>
                  <a:schemeClr val="accent3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ENT AI Diagnostic</a:t>
            </a:r>
            <a:endParaRPr lang="en-US" sz="9600" dirty="0">
              <a:solidFill>
                <a:schemeClr val="accent3"/>
              </a:solidFill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3174921"/>
            <a:ext cx="13042821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2800" dirty="0">
                <a:solidFill>
                  <a:schemeClr val="accent5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This presentation outlines the development of an innovative machine learning website designed to assist ENT professionals and patients.</a:t>
            </a:r>
            <a:endParaRPr lang="en-US" sz="2800" dirty="0">
              <a:solidFill>
                <a:schemeClr val="accent5"/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4155877"/>
            <a:ext cx="13042821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2800" u="sng" dirty="0">
                <a:solidFill>
                  <a:schemeClr val="accent5"/>
                </a:solidFill>
                <a:latin typeface="Times New Roman" panose="02020603050405020304" pitchFamily="18" charset="0"/>
                <a:ea typeface="Fira Sans" pitchFamily="34" charset="-122"/>
                <a:cs typeface="Times New Roman" panose="02020603050405020304" pitchFamily="18" charset="0"/>
              </a:rPr>
              <a:t>Team Members</a:t>
            </a:r>
            <a:r>
              <a:rPr lang="en-US" sz="2800" dirty="0">
                <a:solidFill>
                  <a:schemeClr val="accent5"/>
                </a:solidFill>
                <a:latin typeface="Times New Roman" panose="02020603050405020304" pitchFamily="18" charset="0"/>
                <a:ea typeface="Fira Sans" pitchFamily="34" charset="-122"/>
                <a:cs typeface="Times New Roman" panose="02020603050405020304" pitchFamily="18" charset="0"/>
              </a:rPr>
              <a:t>:</a:t>
            </a:r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93790" y="4773930"/>
            <a:ext cx="13042821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>
              <a:lnSpc>
                <a:spcPts val="2858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5"/>
                </a:solidFill>
                <a:latin typeface="Times New Roman" panose="02020603050405020304" pitchFamily="18" charset="0"/>
                <a:ea typeface="Fira Sans" pitchFamily="34" charset="-122"/>
                <a:cs typeface="Times New Roman" panose="02020603050405020304" pitchFamily="18" charset="0"/>
              </a:rPr>
              <a:t>2210030369: Tetala Meghana Reddy</a:t>
            </a:r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93790" y="5391983"/>
            <a:ext cx="13042821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>
              <a:lnSpc>
                <a:spcPts val="2858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5"/>
                </a:solidFill>
                <a:latin typeface="Times New Roman" panose="02020603050405020304" pitchFamily="18" charset="0"/>
                <a:ea typeface="Fira Sans" pitchFamily="34" charset="-122"/>
                <a:cs typeface="Times New Roman" panose="02020603050405020304" pitchFamily="18" charset="0"/>
              </a:rPr>
              <a:t>2210030380: Chandra Chinmayee</a:t>
            </a:r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93790" y="6010037"/>
            <a:ext cx="13042821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>
              <a:lnSpc>
                <a:spcPts val="2858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5"/>
                </a:solidFill>
                <a:latin typeface="Times New Roman" panose="02020603050405020304" pitchFamily="18" charset="0"/>
                <a:ea typeface="Fira Sans" pitchFamily="34" charset="-122"/>
                <a:cs typeface="Times New Roman" panose="02020603050405020304" pitchFamily="18" charset="0"/>
              </a:rPr>
              <a:t>2210030379: Varla Sai </a:t>
            </a:r>
            <a:r>
              <a:rPr lang="en-US" sz="2400" dirty="0" err="1">
                <a:solidFill>
                  <a:schemeClr val="accent5"/>
                </a:solidFill>
                <a:latin typeface="Times New Roman" panose="02020603050405020304" pitchFamily="18" charset="0"/>
                <a:ea typeface="Fira Sans" pitchFamily="34" charset="-122"/>
                <a:cs typeface="Times New Roman" panose="02020603050405020304" pitchFamily="18" charset="0"/>
              </a:rPr>
              <a:t>Tejartha</a:t>
            </a:r>
            <a:r>
              <a:rPr lang="en-US" sz="2400" dirty="0">
                <a:solidFill>
                  <a:schemeClr val="accent5"/>
                </a:solidFill>
                <a:latin typeface="Times New Roman" panose="02020603050405020304" pitchFamily="18" charset="0"/>
                <a:ea typeface="Fira Sans" pitchFamily="34" charset="-122"/>
                <a:cs typeface="Times New Roman" panose="02020603050405020304" pitchFamily="18" charset="0"/>
              </a:rPr>
              <a:t> Reddy</a:t>
            </a:r>
          </a:p>
          <a:p>
            <a:pPr>
              <a:lnSpc>
                <a:spcPts val="2858"/>
              </a:lnSpc>
            </a:pPr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ea typeface="Fira Sans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ts val="2858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2210030416: </a:t>
            </a:r>
            <a:r>
              <a:rPr lang="en-US" sz="240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 Anushka</a:t>
            </a:r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04DE42-158C-8081-A6A9-A3CFC8152456}"/>
              </a:ext>
            </a:extLst>
          </p:cNvPr>
          <p:cNvSpPr txBox="1"/>
          <p:nvPr/>
        </p:nvSpPr>
        <p:spPr>
          <a:xfrm>
            <a:off x="8619292" y="6540649"/>
            <a:ext cx="49245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</a:rPr>
              <a:t>Under the guidance of </a:t>
            </a:r>
          </a:p>
          <a:p>
            <a:pPr algn="ctr"/>
            <a:r>
              <a:rPr lang="en-US" sz="2400" dirty="0">
                <a:solidFill>
                  <a:schemeClr val="accent5"/>
                </a:solidFill>
              </a:rPr>
              <a:t>"Dr. Sumit Hazra"</a:t>
            </a:r>
            <a:endParaRPr lang="en-IN" sz="2400"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D67AA6-4FF7-09A0-6E1D-E97E9F153EBA}"/>
              </a:ext>
            </a:extLst>
          </p:cNvPr>
          <p:cNvSpPr txBox="1"/>
          <p:nvPr/>
        </p:nvSpPr>
        <p:spPr>
          <a:xfrm>
            <a:off x="3442447" y="925158"/>
            <a:ext cx="91547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chemeClr val="accent3"/>
                </a:solidFill>
              </a:rPr>
              <a:t>REFERENCES</a:t>
            </a:r>
            <a:endParaRPr lang="en-IN" sz="8800" dirty="0">
              <a:solidFill>
                <a:schemeClr val="accent3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BBB9A1-902E-2B1D-4CE1-8F8AC70F10AC}"/>
              </a:ext>
            </a:extLst>
          </p:cNvPr>
          <p:cNvSpPr txBox="1"/>
          <p:nvPr/>
        </p:nvSpPr>
        <p:spPr>
          <a:xfrm>
            <a:off x="1645920" y="3055172"/>
            <a:ext cx="12425082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chemeClr val="accent5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https://datasetsearch.research.google.com/</a:t>
            </a:r>
            <a:endParaRPr lang="en-IN" sz="3200" dirty="0">
              <a:solidFill>
                <a:schemeClr val="accent5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3200" dirty="0">
              <a:solidFill>
                <a:schemeClr val="accent5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Ear imagery database (figshare.com)</a:t>
            </a:r>
            <a:endParaRPr lang="en-IN" sz="3200" dirty="0">
              <a:solidFill>
                <a:schemeClr val="accent5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3200" dirty="0">
              <a:solidFill>
                <a:schemeClr val="accent5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https://github.com/SarthakGarg19/OTOMYCOSIS/blob/master/images/otomycosis.jpg</a:t>
            </a:r>
            <a:br>
              <a:rPr lang="en-IN" dirty="0"/>
            </a:br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14227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lumMod val="75000"/>
            </a:schemeClr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5488" y="1346002"/>
            <a:ext cx="4919424" cy="491942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93790" y="3215997"/>
            <a:ext cx="7556421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endParaRPr lang="en-US" sz="1786" dirty="0"/>
          </a:p>
        </p:txBody>
      </p:sp>
      <p:sp>
        <p:nvSpPr>
          <p:cNvPr id="7" name="Text 3"/>
          <p:cNvSpPr/>
          <p:nvPr/>
        </p:nvSpPr>
        <p:spPr>
          <a:xfrm>
            <a:off x="793790" y="3805714"/>
            <a:ext cx="5670590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endParaRPr lang="en-US" sz="4465" dirty="0"/>
          </a:p>
        </p:txBody>
      </p:sp>
      <p:sp>
        <p:nvSpPr>
          <p:cNvPr id="8" name="Text 4"/>
          <p:cNvSpPr/>
          <p:nvPr/>
        </p:nvSpPr>
        <p:spPr>
          <a:xfrm>
            <a:off x="793790" y="4854654"/>
            <a:ext cx="7556421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endParaRPr lang="en-US" sz="1786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719"/>
          </a:xfrm>
          <a:prstGeom prst="rect">
            <a:avLst/>
          </a:prstGeom>
          <a:solidFill>
            <a:schemeClr val="bg1">
              <a:lumMod val="95000"/>
            </a:schemeClr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7758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21638" y="3144560"/>
            <a:ext cx="5155168" cy="644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74"/>
              </a:lnSpc>
              <a:buNone/>
            </a:pPr>
            <a:r>
              <a:rPr lang="en-US" sz="2800" b="1" dirty="0">
                <a:solidFill>
                  <a:schemeClr val="accent3"/>
                </a:solidFill>
                <a:latin typeface="Times New Roman" panose="02020603050405020304" pitchFamily="18" charset="0"/>
                <a:ea typeface="Inconsolata" pitchFamily="34" charset="-122"/>
                <a:cs typeface="Times New Roman" panose="02020603050405020304" pitchFamily="18" charset="0"/>
              </a:rPr>
              <a:t>Problem Statement</a:t>
            </a:r>
            <a:endParaRPr lang="en-US" sz="2800" dirty="0">
              <a:solidFill>
                <a:schemeClr val="accent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721638" y="4330065"/>
            <a:ext cx="360759" cy="360759"/>
          </a:xfrm>
          <a:prstGeom prst="roundRect">
            <a:avLst>
              <a:gd name="adj" fmla="val 8574"/>
            </a:avLst>
          </a:prstGeom>
          <a:solidFill>
            <a:srgbClr val="433550"/>
          </a:solidFill>
          <a:ln/>
        </p:spPr>
      </p:sp>
      <p:sp>
        <p:nvSpPr>
          <p:cNvPr id="7" name="Text 4"/>
          <p:cNvSpPr/>
          <p:nvPr/>
        </p:nvSpPr>
        <p:spPr>
          <a:xfrm>
            <a:off x="1288494" y="4330065"/>
            <a:ext cx="9275564" cy="3221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37"/>
              </a:lnSpc>
              <a:buNone/>
            </a:pPr>
            <a:r>
              <a:rPr lang="en-US" sz="2800" b="1" dirty="0">
                <a:solidFill>
                  <a:schemeClr val="accent5"/>
                </a:solidFill>
                <a:latin typeface="Times New Roman" panose="02020603050405020304" pitchFamily="18" charset="0"/>
                <a:ea typeface="Inconsolata" pitchFamily="34" charset="-122"/>
                <a:cs typeface="Times New Roman" panose="02020603050405020304" pitchFamily="18" charset="0"/>
              </a:rPr>
              <a:t>Enhancing ENT Disease Detection Using Artificial Intelligence on Medical Images</a:t>
            </a:r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288494" y="4775954"/>
            <a:ext cx="12620268" cy="13196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98"/>
              </a:lnSpc>
              <a:buNone/>
            </a:pPr>
            <a:endParaRPr lang="en-US" sz="20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288494" y="5026105"/>
            <a:ext cx="12620268" cy="21830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98"/>
              </a:lnSpc>
              <a:buNone/>
            </a:pPr>
            <a:r>
              <a:rPr lang="en-US" sz="2000" dirty="0">
                <a:solidFill>
                  <a:schemeClr val="accent5"/>
                </a:solidFill>
                <a:latin typeface="Times New Roman" panose="02020603050405020304" pitchFamily="18" charset="0"/>
                <a:ea typeface="Fira Sans" pitchFamily="34" charset="-122"/>
                <a:cs typeface="Times New Roman" panose="02020603050405020304" pitchFamily="18" charset="0"/>
              </a:rPr>
              <a:t>The goal of this project is to develop a web-based platform, "ENT AI Diagnostic," that leverages machine learning algorithms to analyze medical images and accurately identify Ear diseases. </a:t>
            </a:r>
          </a:p>
        </p:txBody>
      </p:sp>
      <p:sp>
        <p:nvSpPr>
          <p:cNvPr id="10" name="Text 7"/>
          <p:cNvSpPr/>
          <p:nvPr/>
        </p:nvSpPr>
        <p:spPr>
          <a:xfrm>
            <a:off x="1288494" y="7332821"/>
            <a:ext cx="12620268" cy="3299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98"/>
              </a:lnSpc>
              <a:buNone/>
            </a:pPr>
            <a:endParaRPr lang="en-US" sz="1624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lumMod val="75000"/>
            </a:schemeClr>
          </a:solidFill>
          <a:ln/>
        </p:spPr>
      </p:sp>
      <p:sp>
        <p:nvSpPr>
          <p:cNvPr id="4" name="Text 2"/>
          <p:cNvSpPr/>
          <p:nvPr/>
        </p:nvSpPr>
        <p:spPr>
          <a:xfrm>
            <a:off x="793790" y="2539960"/>
            <a:ext cx="5670590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6000" b="1" dirty="0">
                <a:solidFill>
                  <a:schemeClr val="accent3"/>
                </a:solidFill>
                <a:latin typeface="Times New Roman" panose="02020603050405020304" pitchFamily="18" charset="0"/>
                <a:ea typeface="Inconsolata" pitchFamily="34" charset="-122"/>
                <a:cs typeface="Times New Roman" panose="02020603050405020304" pitchFamily="18" charset="0"/>
              </a:rPr>
              <a:t>Dataset</a:t>
            </a:r>
            <a:endParaRPr lang="en-US" sz="6000" dirty="0">
              <a:solidFill>
                <a:schemeClr val="accent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800" b="1" dirty="0">
                <a:solidFill>
                  <a:schemeClr val="accent3"/>
                </a:solidFill>
                <a:latin typeface="Times New Roman" panose="02020603050405020304" pitchFamily="18" charset="0"/>
                <a:ea typeface="Inconsolata" pitchFamily="34" charset="-122"/>
                <a:cs typeface="Times New Roman" panose="02020603050405020304" pitchFamily="18" charset="0"/>
              </a:rPr>
              <a:t>EAR Images</a:t>
            </a:r>
            <a:endParaRPr lang="en-US" sz="2800" dirty="0">
              <a:solidFill>
                <a:schemeClr val="accent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2400" dirty="0">
                <a:solidFill>
                  <a:schemeClr val="accent5"/>
                </a:solidFill>
                <a:latin typeface="Times New Roman" panose="02020603050405020304" pitchFamily="18" charset="0"/>
                <a:ea typeface="Fira Sans" pitchFamily="34" charset="-122"/>
                <a:cs typeface="Times New Roman" panose="02020603050405020304" pitchFamily="18" charset="0"/>
              </a:rPr>
              <a:t>A diverse collection of Ear images, including normal ear and other kind of diseases.</a:t>
            </a:r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800" b="1" dirty="0">
                <a:solidFill>
                  <a:schemeClr val="accent3"/>
                </a:solidFill>
                <a:latin typeface="Times New Roman" panose="02020603050405020304" pitchFamily="18" charset="0"/>
                <a:ea typeface="Inconsolata" pitchFamily="34" charset="-122"/>
                <a:cs typeface="Times New Roman" panose="02020603050405020304" pitchFamily="18" charset="0"/>
              </a:rPr>
              <a:t>NOSE Images</a:t>
            </a:r>
            <a:endParaRPr lang="en-US" sz="2800" dirty="0">
              <a:solidFill>
                <a:schemeClr val="accent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858"/>
              </a:lnSpc>
            </a:pPr>
            <a:r>
              <a:rPr lang="en-US" sz="2400" dirty="0">
                <a:solidFill>
                  <a:schemeClr val="accent5"/>
                </a:solidFill>
                <a:latin typeface="Times New Roman" panose="02020603050405020304" pitchFamily="18" charset="0"/>
                <a:ea typeface="Fira Sans" pitchFamily="34" charset="-122"/>
                <a:cs typeface="Times New Roman" panose="02020603050405020304" pitchFamily="18" charset="0"/>
              </a:rPr>
              <a:t>A diverse collection of Nose images, including normal nose and other kind of diseases.</a:t>
            </a:r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ts val="2858"/>
              </a:lnSpc>
              <a:buNone/>
            </a:pPr>
            <a:endParaRPr lang="en-US" sz="1786" dirty="0"/>
          </a:p>
        </p:txBody>
      </p:sp>
      <p:sp>
        <p:nvSpPr>
          <p:cNvPr id="9" name="Text 7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800" b="1" dirty="0">
                <a:solidFill>
                  <a:schemeClr val="accent3"/>
                </a:solidFill>
                <a:latin typeface="Times New Roman" panose="02020603050405020304" pitchFamily="18" charset="0"/>
                <a:ea typeface="Inconsolata" pitchFamily="34" charset="-122"/>
                <a:cs typeface="Times New Roman" panose="02020603050405020304" pitchFamily="18" charset="0"/>
              </a:rPr>
              <a:t>THROAT Images</a:t>
            </a:r>
            <a:endParaRPr lang="en-US" sz="2800" dirty="0">
              <a:solidFill>
                <a:schemeClr val="accent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2400" dirty="0">
                <a:solidFill>
                  <a:schemeClr val="accent5"/>
                </a:solidFill>
                <a:latin typeface="Times New Roman" panose="02020603050405020304" pitchFamily="18" charset="0"/>
                <a:ea typeface="Fira Sans" pitchFamily="34" charset="-122"/>
                <a:cs typeface="Times New Roman" panose="02020603050405020304" pitchFamily="18" charset="0"/>
              </a:rPr>
              <a:t>A diverse collection of Throat images, including normal throat and other kind of diseases.</a:t>
            </a:r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7F793DF-F486-3B93-CA5E-F49DD18746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8544076"/>
              </p:ext>
            </p:extLst>
          </p:nvPr>
        </p:nvGraphicFramePr>
        <p:xfrm>
          <a:off x="2836433" y="420923"/>
          <a:ext cx="9753600" cy="771693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10409">
                  <a:extLst>
                    <a:ext uri="{9D8B030D-6E8A-4147-A177-3AD203B41FA5}">
                      <a16:colId xmlns:a16="http://schemas.microsoft.com/office/drawing/2014/main" val="1270129186"/>
                    </a:ext>
                  </a:extLst>
                </a:gridCol>
                <a:gridCol w="3091031">
                  <a:extLst>
                    <a:ext uri="{9D8B030D-6E8A-4147-A177-3AD203B41FA5}">
                      <a16:colId xmlns:a16="http://schemas.microsoft.com/office/drawing/2014/main" val="394468265"/>
                    </a:ext>
                  </a:extLst>
                </a:gridCol>
                <a:gridCol w="1502485">
                  <a:extLst>
                    <a:ext uri="{9D8B030D-6E8A-4147-A177-3AD203B41FA5}">
                      <a16:colId xmlns:a16="http://schemas.microsoft.com/office/drawing/2014/main" val="351983283"/>
                    </a:ext>
                  </a:extLst>
                </a:gridCol>
                <a:gridCol w="2065468">
                  <a:extLst>
                    <a:ext uri="{9D8B030D-6E8A-4147-A177-3AD203B41FA5}">
                      <a16:colId xmlns:a16="http://schemas.microsoft.com/office/drawing/2014/main" val="194588389"/>
                    </a:ext>
                  </a:extLst>
                </a:gridCol>
                <a:gridCol w="2284207">
                  <a:extLst>
                    <a:ext uri="{9D8B030D-6E8A-4147-A177-3AD203B41FA5}">
                      <a16:colId xmlns:a16="http://schemas.microsoft.com/office/drawing/2014/main" val="3661088246"/>
                    </a:ext>
                  </a:extLst>
                </a:gridCol>
              </a:tblGrid>
              <a:tr h="767498">
                <a:tc>
                  <a:txBody>
                    <a:bodyPr/>
                    <a:lstStyle/>
                    <a:p>
                      <a:r>
                        <a:rPr lang="en-US" dirty="0"/>
                        <a:t>SNO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Disease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Image Count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Image sample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Symptoms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0228197"/>
                  </a:ext>
                </a:extLst>
              </a:tr>
              <a:tr h="286841">
                <a:tc>
                  <a:txBody>
                    <a:bodyPr/>
                    <a:lstStyle/>
                    <a:p>
                      <a:r>
                        <a:rPr lang="en-US" dirty="0"/>
                        <a:t>1.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Chronic otitis media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180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IN" dirty="0"/>
                    </a:p>
                    <a:p>
                      <a:endParaRPr lang="en-IN" dirty="0"/>
                    </a:p>
                    <a:p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.Hearing Loss</a:t>
                      </a:r>
                    </a:p>
                    <a:p>
                      <a:r>
                        <a:rPr lang="en-US" dirty="0"/>
                        <a:t>.Ear Discharge</a:t>
                      </a:r>
                    </a:p>
                    <a:p>
                      <a:r>
                        <a:rPr lang="en-US" dirty="0"/>
                        <a:t>.Ringing in ear</a:t>
                      </a:r>
                    </a:p>
                    <a:p>
                      <a:r>
                        <a:rPr lang="en-US" dirty="0"/>
                        <a:t>.Ear redness</a:t>
                      </a: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5498836"/>
                  </a:ext>
                </a:extLst>
              </a:tr>
              <a:tr h="286841">
                <a:tc>
                  <a:txBody>
                    <a:bodyPr/>
                    <a:lstStyle/>
                    <a:p>
                      <a:r>
                        <a:rPr lang="en-US" dirty="0"/>
                        <a:t>2.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Earwax plug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IN" dirty="0"/>
                    </a:p>
                    <a:p>
                      <a:endParaRPr lang="en-IN" dirty="0"/>
                    </a:p>
                    <a:p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.Hearing loss</a:t>
                      </a:r>
                    </a:p>
                    <a:p>
                      <a:r>
                        <a:rPr lang="en-US" dirty="0"/>
                        <a:t>.Pressure in ear</a:t>
                      </a:r>
                    </a:p>
                    <a:p>
                      <a:r>
                        <a:rPr lang="en-US" dirty="0"/>
                        <a:t>.Itching in ear</a:t>
                      </a:r>
                    </a:p>
                    <a:p>
                      <a:r>
                        <a:rPr lang="en-US" dirty="0"/>
                        <a:t>.Discharge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2161595"/>
                  </a:ext>
                </a:extLst>
              </a:tr>
              <a:tr h="286841">
                <a:tc>
                  <a:txBody>
                    <a:bodyPr/>
                    <a:lstStyle/>
                    <a:p>
                      <a:r>
                        <a:rPr lang="en-US" dirty="0"/>
                        <a:t>3.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Myringosclerosis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IN" dirty="0"/>
                    </a:p>
                    <a:p>
                      <a:endParaRPr lang="en-IN" dirty="0"/>
                    </a:p>
                    <a:p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.Hearing Loss</a:t>
                      </a:r>
                    </a:p>
                    <a:p>
                      <a:r>
                        <a:rPr lang="en-US" dirty="0"/>
                        <a:t>.Ear drum is white</a:t>
                      </a:r>
                    </a:p>
                    <a:p>
                      <a:r>
                        <a:rPr lang="en-US" dirty="0"/>
                        <a:t>.Ringing and Fullness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0232355"/>
                  </a:ext>
                </a:extLst>
              </a:tr>
              <a:tr h="286841">
                <a:tc>
                  <a:txBody>
                    <a:bodyPr/>
                    <a:lstStyle/>
                    <a:p>
                      <a:r>
                        <a:rPr lang="en-US" dirty="0"/>
                        <a:t>4.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Normal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IN" dirty="0"/>
                    </a:p>
                    <a:p>
                      <a:endParaRPr lang="en-IN" dirty="0"/>
                    </a:p>
                    <a:p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.Clear Hearing</a:t>
                      </a:r>
                    </a:p>
                    <a:p>
                      <a:r>
                        <a:rPr lang="en-US" dirty="0"/>
                        <a:t>.No Ringing</a:t>
                      </a:r>
                      <a:br>
                        <a:rPr lang="en-US" dirty="0"/>
                      </a:br>
                      <a:r>
                        <a:rPr lang="en-US" dirty="0"/>
                        <a:t>.No Itching and redness</a:t>
                      </a:r>
                    </a:p>
                    <a:p>
                      <a:r>
                        <a:rPr lang="en-US" dirty="0"/>
                        <a:t>.No Pain 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4160955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D2D99A1A-096A-D7B4-C639-DEC7CAE70F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0950" y="1266557"/>
            <a:ext cx="1708945" cy="15461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FAECAA-C41F-C227-AE45-DE3C9EE7D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0853" y="3013646"/>
            <a:ext cx="1708945" cy="15461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D927A5-79C7-C99A-7F0C-F276504296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0853" y="4760736"/>
            <a:ext cx="1708945" cy="15461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4C4321D-06AC-38FF-6BF2-F477E32208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0853" y="6445369"/>
            <a:ext cx="1708945" cy="1546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620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lumMod val="75000"/>
            </a:schemeClr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7607" y="2829639"/>
            <a:ext cx="4919186" cy="25703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93790" y="858679"/>
            <a:ext cx="5670590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6000" b="1" dirty="0">
                <a:solidFill>
                  <a:schemeClr val="accent3"/>
                </a:solidFill>
                <a:latin typeface="Times New Roman" panose="02020603050405020304" pitchFamily="18" charset="0"/>
                <a:ea typeface="Inconsolata" pitchFamily="34" charset="-122"/>
                <a:cs typeface="Times New Roman" panose="02020603050405020304" pitchFamily="18" charset="0"/>
              </a:rPr>
              <a:t>Existing Systems</a:t>
            </a:r>
            <a:endParaRPr lang="en-US" sz="6000" dirty="0">
              <a:solidFill>
                <a:schemeClr val="accent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3"/>
          <p:cNvSpPr/>
          <p:nvPr/>
        </p:nvSpPr>
        <p:spPr>
          <a:xfrm>
            <a:off x="1118711" y="1907619"/>
            <a:ext cx="30480" cy="5463183"/>
          </a:xfrm>
          <a:prstGeom prst="roundRect">
            <a:avLst>
              <a:gd name="adj" fmla="val 111628"/>
            </a:avLst>
          </a:prstGeom>
          <a:solidFill>
            <a:srgbClr val="5C4E69"/>
          </a:solidFill>
          <a:ln/>
        </p:spPr>
      </p:sp>
      <p:sp>
        <p:nvSpPr>
          <p:cNvPr id="8" name="Shape 4"/>
          <p:cNvSpPr/>
          <p:nvPr/>
        </p:nvSpPr>
        <p:spPr>
          <a:xfrm>
            <a:off x="1358622" y="2402681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C4E69"/>
          </a:solidFill>
          <a:ln/>
        </p:spPr>
      </p:sp>
      <p:sp>
        <p:nvSpPr>
          <p:cNvPr id="9" name="Shape 5"/>
          <p:cNvSpPr/>
          <p:nvPr/>
        </p:nvSpPr>
        <p:spPr>
          <a:xfrm>
            <a:off x="878800" y="216277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10" name="Text 6"/>
          <p:cNvSpPr/>
          <p:nvPr/>
        </p:nvSpPr>
        <p:spPr>
          <a:xfrm>
            <a:off x="1048822" y="2247781"/>
            <a:ext cx="170140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679" dirty="0"/>
          </a:p>
        </p:txBody>
      </p:sp>
      <p:sp>
        <p:nvSpPr>
          <p:cNvPr id="11" name="Text 7"/>
          <p:cNvSpPr/>
          <p:nvPr/>
        </p:nvSpPr>
        <p:spPr>
          <a:xfrm>
            <a:off x="2381488" y="2134433"/>
            <a:ext cx="3683913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800" b="1" dirty="0">
                <a:solidFill>
                  <a:schemeClr val="accent3"/>
                </a:solidFill>
                <a:latin typeface="Times New Roman" panose="02020603050405020304" pitchFamily="18" charset="0"/>
                <a:ea typeface="Inconsolata" pitchFamily="34" charset="-122"/>
                <a:cs typeface="Times New Roman" panose="02020603050405020304" pitchFamily="18" charset="0"/>
              </a:rPr>
              <a:t>Image Recognition Software</a:t>
            </a:r>
            <a:endParaRPr lang="en-US" sz="2800" dirty="0">
              <a:solidFill>
                <a:schemeClr val="accent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2381488" y="2624852"/>
            <a:ext cx="5968722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2400" dirty="0">
                <a:solidFill>
                  <a:schemeClr val="accent5"/>
                </a:solidFill>
                <a:latin typeface="Times New Roman" panose="02020603050405020304" pitchFamily="18" charset="0"/>
                <a:ea typeface="Fira Sans" pitchFamily="34" charset="-122"/>
                <a:cs typeface="Times New Roman" panose="02020603050405020304" pitchFamily="18" charset="0"/>
              </a:rPr>
              <a:t>Existing image recognition software focuses on general medical imaging, but lacks specialized ENT capabilities</a:t>
            </a:r>
            <a:r>
              <a:rPr lang="en-US" sz="1786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.</a:t>
            </a:r>
            <a:endParaRPr lang="en-US" sz="1786" dirty="0"/>
          </a:p>
        </p:txBody>
      </p:sp>
      <p:sp>
        <p:nvSpPr>
          <p:cNvPr id="13" name="Shape 9"/>
          <p:cNvSpPr/>
          <p:nvPr/>
        </p:nvSpPr>
        <p:spPr>
          <a:xfrm>
            <a:off x="1358622" y="4299347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C4E69"/>
          </a:solidFill>
          <a:ln/>
        </p:spPr>
      </p:sp>
      <p:sp>
        <p:nvSpPr>
          <p:cNvPr id="14" name="Shape 10"/>
          <p:cNvSpPr/>
          <p:nvPr/>
        </p:nvSpPr>
        <p:spPr>
          <a:xfrm>
            <a:off x="878800" y="405943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15" name="Text 11"/>
          <p:cNvSpPr/>
          <p:nvPr/>
        </p:nvSpPr>
        <p:spPr>
          <a:xfrm>
            <a:off x="1048822" y="4144447"/>
            <a:ext cx="170140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679" dirty="0"/>
          </a:p>
        </p:txBody>
      </p:sp>
      <p:sp>
        <p:nvSpPr>
          <p:cNvPr id="16" name="Text 12"/>
          <p:cNvSpPr/>
          <p:nvPr/>
        </p:nvSpPr>
        <p:spPr>
          <a:xfrm>
            <a:off x="2381488" y="4031099"/>
            <a:ext cx="311717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800" b="1" dirty="0">
                <a:solidFill>
                  <a:schemeClr val="accent3"/>
                </a:solidFill>
                <a:latin typeface="Times New Roman" panose="02020603050405020304" pitchFamily="18" charset="0"/>
                <a:ea typeface="Inconsolata" pitchFamily="34" charset="-122"/>
                <a:cs typeface="Times New Roman" panose="02020603050405020304" pitchFamily="18" charset="0"/>
              </a:rPr>
              <a:t>Telemedicine Platforms</a:t>
            </a:r>
            <a:endParaRPr lang="en-US" sz="2800" dirty="0">
              <a:solidFill>
                <a:schemeClr val="accent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3"/>
          <p:cNvSpPr/>
          <p:nvPr/>
        </p:nvSpPr>
        <p:spPr>
          <a:xfrm>
            <a:off x="2381488" y="4521517"/>
            <a:ext cx="5968722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2400" dirty="0">
                <a:solidFill>
                  <a:schemeClr val="accent5"/>
                </a:solidFill>
                <a:latin typeface="Times New Roman" panose="02020603050405020304" pitchFamily="18" charset="0"/>
                <a:ea typeface="Fira Sans" pitchFamily="34" charset="-122"/>
                <a:cs typeface="Times New Roman" panose="02020603050405020304" pitchFamily="18" charset="0"/>
              </a:rPr>
              <a:t>Telemedicine platforms provide remote consultations, but often lack advanced diagnostic tools.</a:t>
            </a:r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Shape 14"/>
          <p:cNvSpPr/>
          <p:nvPr/>
        </p:nvSpPr>
        <p:spPr>
          <a:xfrm>
            <a:off x="1358622" y="6196013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C4E69"/>
          </a:solidFill>
          <a:ln/>
        </p:spPr>
      </p:sp>
      <p:sp>
        <p:nvSpPr>
          <p:cNvPr id="19" name="Shape 15"/>
          <p:cNvSpPr/>
          <p:nvPr/>
        </p:nvSpPr>
        <p:spPr>
          <a:xfrm>
            <a:off x="878800" y="595610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20" name="Text 16"/>
          <p:cNvSpPr/>
          <p:nvPr/>
        </p:nvSpPr>
        <p:spPr>
          <a:xfrm>
            <a:off x="1048822" y="6041112"/>
            <a:ext cx="170140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</a:t>
            </a:r>
            <a:endParaRPr lang="en-US" sz="2679" dirty="0"/>
          </a:p>
        </p:txBody>
      </p:sp>
      <p:sp>
        <p:nvSpPr>
          <p:cNvPr id="21" name="Text 17"/>
          <p:cNvSpPr/>
          <p:nvPr/>
        </p:nvSpPr>
        <p:spPr>
          <a:xfrm>
            <a:off x="2381488" y="592776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800" b="1" dirty="0">
                <a:solidFill>
                  <a:schemeClr val="accent3"/>
                </a:solidFill>
                <a:latin typeface="Times New Roman" panose="02020603050405020304" pitchFamily="18" charset="0"/>
                <a:ea typeface="Inconsolata" pitchFamily="34" charset="-122"/>
                <a:cs typeface="Times New Roman" panose="02020603050405020304" pitchFamily="18" charset="0"/>
              </a:rPr>
              <a:t>ENT Databases</a:t>
            </a:r>
            <a:endParaRPr lang="en-US" sz="2800" dirty="0">
              <a:solidFill>
                <a:schemeClr val="accent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 18"/>
          <p:cNvSpPr/>
          <p:nvPr/>
        </p:nvSpPr>
        <p:spPr>
          <a:xfrm>
            <a:off x="2381488" y="6418183"/>
            <a:ext cx="5968722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2400" dirty="0">
                <a:solidFill>
                  <a:schemeClr val="accent5"/>
                </a:solidFill>
                <a:latin typeface="Times New Roman" panose="02020603050405020304" pitchFamily="18" charset="0"/>
                <a:ea typeface="Fira Sans" pitchFamily="34" charset="-122"/>
                <a:cs typeface="Times New Roman" panose="02020603050405020304" pitchFamily="18" charset="0"/>
              </a:rPr>
              <a:t>Limited publicly available ENT databases exist, hindering the development of robust machine learning models.</a:t>
            </a:r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72994C3-1414-AAB5-0CC1-E0953B7B8725}"/>
              </a:ext>
            </a:extLst>
          </p:cNvPr>
          <p:cNvSpPr txBox="1"/>
          <p:nvPr/>
        </p:nvSpPr>
        <p:spPr>
          <a:xfrm>
            <a:off x="290456" y="710005"/>
            <a:ext cx="123712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US" sz="7200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RESEARCH PAPERS</a:t>
            </a:r>
            <a:endParaRPr lang="en-IN" sz="7200" dirty="0">
              <a:solidFill>
                <a:schemeClr val="accent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A25D167-3031-0D6D-4959-2BF29E7097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165911"/>
              </p:ext>
            </p:extLst>
          </p:nvPr>
        </p:nvGraphicFramePr>
        <p:xfrm>
          <a:off x="2438400" y="1881048"/>
          <a:ext cx="9753600" cy="63411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876800">
                  <a:extLst>
                    <a:ext uri="{9D8B030D-6E8A-4147-A177-3AD203B41FA5}">
                      <a16:colId xmlns:a16="http://schemas.microsoft.com/office/drawing/2014/main" val="1538288471"/>
                    </a:ext>
                  </a:extLst>
                </a:gridCol>
                <a:gridCol w="4876800">
                  <a:extLst>
                    <a:ext uri="{9D8B030D-6E8A-4147-A177-3AD203B41FA5}">
                      <a16:colId xmlns:a16="http://schemas.microsoft.com/office/drawing/2014/main" val="2179535023"/>
                    </a:ext>
                  </a:extLst>
                </a:gridCol>
              </a:tblGrid>
              <a:tr h="1006097">
                <a:tc>
                  <a:txBody>
                    <a:bodyPr/>
                    <a:lstStyle/>
                    <a:p>
                      <a:pPr lvl="2" algn="just"/>
                      <a:endParaRPr lang="en-US" dirty="0">
                        <a:solidFill>
                          <a:schemeClr val="bg2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lvl="2" algn="just"/>
                      <a:r>
                        <a:rPr lang="en-US" dirty="0">
                          <a:solidFill>
                            <a:schemeClr val="bg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 OF PAPER</a:t>
                      </a:r>
                      <a:endParaRPr lang="en-IN" dirty="0">
                        <a:solidFill>
                          <a:schemeClr val="bg2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lvl="1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LINK FOR THE PAPER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6886763"/>
                  </a:ext>
                </a:extLst>
              </a:tr>
              <a:tr h="1006097">
                <a:tc>
                  <a:txBody>
                    <a:bodyPr/>
                    <a:lstStyle/>
                    <a:p>
                      <a:pPr marL="0" marR="0" lvl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i="0" kern="1200" dirty="0">
                          <a:solidFill>
                            <a:schemeClr val="accent5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Classical approaches and new deep learning trends to assist in accurately and efficiently diagnosing ear disease from otoscopic images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https://ieeexplore.ieee.org/document/10323057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861700"/>
                  </a:ext>
                </a:extLst>
              </a:tr>
              <a:tr h="1006097">
                <a:tc>
                  <a:txBody>
                    <a:bodyPr/>
                    <a:lstStyle/>
                    <a:p>
                      <a:pPr marL="0" marR="0" lvl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kern="1200" dirty="0">
                          <a:solidFill>
                            <a:schemeClr val="accent5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Artificial Intelligence With Deep Learning Based Automated Ear Infection Detection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https://ieeexplore.ieee.org/document/10487914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9573461"/>
                  </a:ext>
                </a:extLst>
              </a:tr>
              <a:tr h="1006097">
                <a:tc>
                  <a:txBody>
                    <a:bodyPr/>
                    <a:lstStyle/>
                    <a:p>
                      <a:pPr marL="0" marR="0" lvl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kern="1200" dirty="0">
                          <a:solidFill>
                            <a:schemeClr val="accent5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Ear disease detection using R-CNN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https://ieeexplore.ieee.org/document/9913612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9870227"/>
                  </a:ext>
                </a:extLst>
              </a:tr>
              <a:tr h="1006097">
                <a:tc>
                  <a:txBody>
                    <a:bodyPr/>
                    <a:lstStyle/>
                    <a:p>
                      <a:pPr marL="0" marR="0" lvl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kern="1200" dirty="0">
                          <a:solidFill>
                            <a:schemeClr val="accent5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Artificial Intelligence-Driven Advancements in Otitis Media Diagnosis: A Systematic Review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u="none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https://ieeexplore.ieee.org/document/10599254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4939438"/>
                  </a:ext>
                </a:extLst>
              </a:tr>
              <a:tr h="1006097">
                <a:tc>
                  <a:txBody>
                    <a:bodyPr/>
                    <a:lstStyle/>
                    <a:p>
                      <a:r>
                        <a:rPr lang="en-US" sz="2000" u="none" dirty="0">
                          <a:solidFill>
                            <a:schemeClr val="accent5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Hands-on Practice and Implementations on </a:t>
                      </a:r>
                      <a:r>
                        <a:rPr lang="en-US" sz="2000" u="none" dirty="0" err="1">
                          <a:solidFill>
                            <a:schemeClr val="accent5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Intemet</a:t>
                      </a:r>
                      <a:r>
                        <a:rPr lang="en-US" sz="2000" u="none" dirty="0">
                          <a:solidFill>
                            <a:schemeClr val="accent5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-Based Remote ENT Diagnosis Systems </a:t>
                      </a:r>
                      <a:endParaRPr lang="en-IN" sz="2000" u="none" dirty="0">
                        <a:solidFill>
                          <a:schemeClr val="accent5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u="sng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https://sci-hub.st/10.1109/icmech.2005.1529334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68395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0140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42B17A6-2029-0945-FD16-28555717C569}"/>
              </a:ext>
            </a:extLst>
          </p:cNvPr>
          <p:cNvSpPr txBox="1"/>
          <p:nvPr/>
        </p:nvSpPr>
        <p:spPr>
          <a:xfrm>
            <a:off x="4572000" y="677732"/>
            <a:ext cx="128123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3"/>
                </a:solidFill>
                <a:latin typeface="Times New Roman" panose="02020603050405020304" pitchFamily="18" charset="0"/>
                <a:ea typeface="Playfair Display" pitchFamily="34" charset="-122"/>
                <a:cs typeface="Times New Roman" panose="02020603050405020304" pitchFamily="18" charset="0"/>
              </a:rPr>
              <a:t>Literature Survey</a:t>
            </a:r>
            <a:endParaRPr lang="en-IN" sz="4000" dirty="0">
              <a:solidFill>
                <a:schemeClr val="accent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14">
            <a:extLst>
              <a:ext uri="{FF2B5EF4-FFF2-40B4-BE49-F238E27FC236}">
                <a16:creationId xmlns:a16="http://schemas.microsoft.com/office/drawing/2014/main" id="{3C5EE668-5673-D664-0D5F-0DF18F0F3F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1850694"/>
              </p:ext>
            </p:extLst>
          </p:nvPr>
        </p:nvGraphicFramePr>
        <p:xfrm>
          <a:off x="436418" y="1393602"/>
          <a:ext cx="13716000" cy="74618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407366648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1331298062"/>
                    </a:ext>
                  </a:extLst>
                </a:gridCol>
                <a:gridCol w="2306782">
                  <a:extLst>
                    <a:ext uri="{9D8B030D-6E8A-4147-A177-3AD203B41FA5}">
                      <a16:colId xmlns:a16="http://schemas.microsoft.com/office/drawing/2014/main" val="3523437887"/>
                    </a:ext>
                  </a:extLst>
                </a:gridCol>
                <a:gridCol w="2265218">
                  <a:extLst>
                    <a:ext uri="{9D8B030D-6E8A-4147-A177-3AD203B41FA5}">
                      <a16:colId xmlns:a16="http://schemas.microsoft.com/office/drawing/2014/main" val="3886275155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3805532252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211455725"/>
                    </a:ext>
                  </a:extLst>
                </a:gridCol>
              </a:tblGrid>
              <a:tr h="457500"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  <a:endParaRPr lang="en-IN" dirty="0"/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Title </a:t>
                      </a:r>
                      <a:endParaRPr lang="en-IN" dirty="0"/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Techniques</a:t>
                      </a:r>
                      <a:endParaRPr lang="en-IN" dirty="0"/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Results</a:t>
                      </a:r>
                      <a:endParaRPr lang="en-IN" dirty="0"/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Advantages</a:t>
                      </a:r>
                      <a:endParaRPr lang="en-IN" dirty="0"/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Limitations</a:t>
                      </a:r>
                      <a:endParaRPr lang="en-IN" dirty="0"/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1682186"/>
                  </a:ext>
                </a:extLst>
              </a:tr>
              <a:tr h="5333327"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02 April 2024</a:t>
                      </a:r>
                      <a:endParaRPr lang="en-IN" dirty="0"/>
                    </a:p>
                  </a:txBody>
                  <a:tcPr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Artificial Intelligence With Deep Learning Based Automated Ear Infection Detection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BODL-AEIDC algorithm.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r>
                        <a:rPr lang="en-IN" sz="18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Image Pre-Processing</a:t>
                      </a:r>
                    </a:p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-wiener filtering technique</a:t>
                      </a:r>
                    </a:p>
                    <a:p>
                      <a:endParaRPr lang="en-IN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W-Net Based Segmentation</a:t>
                      </a:r>
                    </a:p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-W-Net model</a:t>
                      </a:r>
                    </a:p>
                    <a:p>
                      <a:endParaRPr lang="en-IN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r>
                        <a:rPr lang="en-I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I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Efficientnet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Feature Extraction</a:t>
                      </a:r>
                    </a:p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en-I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EfficientNet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model </a:t>
                      </a:r>
                    </a:p>
                    <a:p>
                      <a:endParaRPr lang="en-IN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Ear Infection Detection Using the FRBM Model</a:t>
                      </a:r>
                    </a:p>
                    <a:p>
                      <a:endParaRPr lang="en-IN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r>
                        <a:rPr lang="en-I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Hyperparameter Tuning Using BO Algorithm</a:t>
                      </a:r>
                    </a:p>
                    <a:p>
                      <a:endParaRPr lang="en-IN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IN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comprehensive comparison study stated the enhanced performance of the BODL-AEIDC technique over other methods. The performance of the proposed work yields a better level of accuracy with 98.65%, 97.92% of precision, 98.65% of recall and 98.25% of F score.</a:t>
                      </a:r>
                      <a:endParaRPr lang="en-IN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existing methodology of detecting the ear infection experiences a reduction of accuracy due to the influence of the noise in the input ear image.</a:t>
                      </a: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comprehensive comparative study stated the enhanced performance of the BODL-AEIDC approach over other existing methods.</a:t>
                      </a:r>
                      <a:endParaRPr lang="en-IN" dirty="0"/>
                    </a:p>
                  </a:txBody>
                  <a:tcPr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 the upcoming years, the performance of the BODL-AEIDC algorithm can be enhanced with the feature fusion-based DL models. </a:t>
                      </a:r>
                      <a:endParaRPr lang="en-IN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56930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35910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F0D965-9682-4238-6B0B-E29D4564044F}"/>
              </a:ext>
            </a:extLst>
          </p:cNvPr>
          <p:cNvSpPr txBox="1"/>
          <p:nvPr/>
        </p:nvSpPr>
        <p:spPr>
          <a:xfrm>
            <a:off x="2107580" y="557561"/>
            <a:ext cx="1093934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3"/>
                </a:solidFill>
                <a:latin typeface="Times New Roman" panose="02020603050405020304" pitchFamily="18" charset="0"/>
                <a:ea typeface="Playfair Display" pitchFamily="34" charset="-122"/>
                <a:cs typeface="Times New Roman" panose="02020603050405020304" pitchFamily="18" charset="0"/>
              </a:rPr>
              <a:t>Explanation of techniques and dataset used in all 5 papers</a:t>
            </a:r>
            <a:endParaRPr lang="en-US" sz="3200" dirty="0">
              <a:solidFill>
                <a:schemeClr val="accent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0D36B8B-8B44-C3E2-54E6-0B4309962A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4587161"/>
              </p:ext>
            </p:extLst>
          </p:nvPr>
        </p:nvGraphicFramePr>
        <p:xfrm>
          <a:off x="2349191" y="1067449"/>
          <a:ext cx="9753600" cy="64556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51200">
                  <a:extLst>
                    <a:ext uri="{9D8B030D-6E8A-4147-A177-3AD203B41FA5}">
                      <a16:colId xmlns:a16="http://schemas.microsoft.com/office/drawing/2014/main" val="367657630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270103673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268596617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Paper</a:t>
                      </a:r>
                      <a:endParaRPr lang="en-IN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Techniques</a:t>
                      </a:r>
                      <a:endParaRPr lang="en-IN" dirty="0"/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Datasets</a:t>
                      </a:r>
                      <a:endParaRPr lang="en-IN" dirty="0"/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7077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kern="1200" dirty="0">
                          <a:solidFill>
                            <a:schemeClr val="accent5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Classical approaches and new deep learning trends to assist in accurately and efficiently diagnosing ear disease from otoscopic images</a:t>
                      </a:r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accent3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DL concepts such as Transformers and ML models were used</a:t>
                      </a:r>
                      <a:endParaRPr lang="en-IN" sz="2400" dirty="0">
                        <a:solidFill>
                          <a:schemeClr val="accent3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accent3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Ear diseases otoscopic images</a:t>
                      </a:r>
                      <a:endParaRPr lang="en-IN" sz="2400" dirty="0">
                        <a:solidFill>
                          <a:schemeClr val="accent3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8001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accent5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Artificial Intelligence With Deep Learning Based Automated Ear Infection Detection</a:t>
                      </a:r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b="0" i="0" kern="1200" dirty="0">
                          <a:solidFill>
                            <a:schemeClr val="accent3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BODL-AEIDC algorithm.</a:t>
                      </a:r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accent3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EAR DISEASES containing images</a:t>
                      </a:r>
                      <a:endParaRPr lang="en-IN" sz="2400" dirty="0">
                        <a:solidFill>
                          <a:schemeClr val="accent3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73375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accent5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Ear disease detection using R-CNN</a:t>
                      </a:r>
                    </a:p>
                    <a:p>
                      <a:endParaRPr lang="en-IN" sz="1800" dirty="0"/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b="0" i="0" kern="1200" dirty="0">
                          <a:solidFill>
                            <a:schemeClr val="accent3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R-CNN algorithm </a:t>
                      </a:r>
                      <a:endParaRPr lang="en-IN" sz="2400" dirty="0">
                        <a:solidFill>
                          <a:schemeClr val="accent3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kern="1200" dirty="0">
                          <a:solidFill>
                            <a:schemeClr val="accent3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Eight types of ear disease</a:t>
                      </a:r>
                      <a:endParaRPr lang="en-IN" sz="2400" dirty="0">
                        <a:solidFill>
                          <a:schemeClr val="accent3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03227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accent5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Artificial Intelligence-Driven Advancements in Otitis Media Diagnosis: A Systematic Review</a:t>
                      </a:r>
                    </a:p>
                    <a:p>
                      <a:endParaRPr lang="en-IN" sz="1800" dirty="0"/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kern="1200" dirty="0">
                          <a:solidFill>
                            <a:schemeClr val="accent3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Classical Machine Learning and Deep Learning Approaches</a:t>
                      </a:r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b="0" i="0" kern="1200" dirty="0">
                          <a:solidFill>
                            <a:schemeClr val="accent3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Medical Images of OM</a:t>
                      </a:r>
                    </a:p>
                    <a:p>
                      <a:endParaRPr lang="en-IN" sz="2400" dirty="0">
                        <a:solidFill>
                          <a:schemeClr val="accent3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68694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dirty="0">
                          <a:solidFill>
                            <a:schemeClr val="accent5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Hands-on Practice and Implementations on </a:t>
                      </a:r>
                      <a:r>
                        <a:rPr lang="en-US" sz="1800" u="none" dirty="0" err="1">
                          <a:solidFill>
                            <a:schemeClr val="accent5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Intemet</a:t>
                      </a:r>
                      <a:r>
                        <a:rPr lang="en-US" sz="1800" u="none" dirty="0">
                          <a:solidFill>
                            <a:schemeClr val="accent5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-Based Remote ENT Diagnosis Systems </a:t>
                      </a:r>
                      <a:endParaRPr lang="en-IN" sz="1800" u="none" dirty="0">
                        <a:solidFill>
                          <a:schemeClr val="accent5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dirty="0"/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err="1">
                          <a:solidFill>
                            <a:schemeClr val="accent3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Techiniques</a:t>
                      </a:r>
                      <a:r>
                        <a:rPr lang="en-US" sz="2400" dirty="0">
                          <a:solidFill>
                            <a:schemeClr val="accent3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are not that clear</a:t>
                      </a:r>
                      <a:endParaRPr lang="en-IN" sz="2400" dirty="0">
                        <a:solidFill>
                          <a:schemeClr val="accent3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accent3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Noise, images, video</a:t>
                      </a:r>
                    </a:p>
                    <a:p>
                      <a:r>
                        <a:rPr lang="en-US" sz="2400" dirty="0">
                          <a:solidFill>
                            <a:schemeClr val="accent3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From patient</a:t>
                      </a:r>
                      <a:endParaRPr lang="en-IN" sz="2400" dirty="0">
                        <a:solidFill>
                          <a:schemeClr val="accent3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58357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7841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>
              <a:lumMod val="75000"/>
            </a:schemeClr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607" y="2026087"/>
            <a:ext cx="4919186" cy="417730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80190" y="955238"/>
            <a:ext cx="7087195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5400" b="1" dirty="0">
                <a:solidFill>
                  <a:schemeClr val="accent3"/>
                </a:solidFill>
                <a:latin typeface="Times New Roman" panose="02020603050405020304" pitchFamily="18" charset="0"/>
                <a:ea typeface="Inconsolata" pitchFamily="34" charset="-122"/>
                <a:cs typeface="Times New Roman" panose="02020603050405020304" pitchFamily="18" charset="0"/>
              </a:rPr>
              <a:t>Details taken from Client</a:t>
            </a:r>
            <a:endParaRPr lang="en-US" sz="5400" dirty="0">
              <a:solidFill>
                <a:schemeClr val="accent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2004179"/>
            <a:ext cx="7556421" cy="42891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80190" y="5312331"/>
            <a:ext cx="7556421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6280190" y="6293287"/>
            <a:ext cx="7556421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5"/>
          <p:cNvSpPr/>
          <p:nvPr/>
        </p:nvSpPr>
        <p:spPr>
          <a:xfrm>
            <a:off x="6280190" y="6911340"/>
            <a:ext cx="7556421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TM03457510[[fn=Savon]]</Template>
  <TotalTime>293</TotalTime>
  <Words>747</Words>
  <Application>Microsoft Office PowerPoint</Application>
  <PresentationFormat>Custom</PresentationFormat>
  <Paragraphs>147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Century Gothic</vt:lpstr>
      <vt:lpstr>Fira Sans</vt:lpstr>
      <vt:lpstr>Garamond</vt:lpstr>
      <vt:lpstr>Inconsolata</vt:lpstr>
      <vt:lpstr>Times New Roman</vt:lpstr>
      <vt:lpstr>Wingdings</vt:lpstr>
      <vt:lpstr>Savon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Ramachandra Reddy Chinnam</cp:lastModifiedBy>
  <cp:revision>11</cp:revision>
  <dcterms:created xsi:type="dcterms:W3CDTF">2024-07-31T03:33:02Z</dcterms:created>
  <dcterms:modified xsi:type="dcterms:W3CDTF">2025-05-08T16:27:04Z</dcterms:modified>
</cp:coreProperties>
</file>